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</p:sldMasterIdLst>
  <p:notesMasterIdLst>
    <p:notesMasterId r:id="rId23"/>
  </p:notesMasterIdLst>
  <p:sldIdLst>
    <p:sldId id="256" r:id="rId2"/>
    <p:sldId id="280" r:id="rId3"/>
    <p:sldId id="281" r:id="rId4"/>
    <p:sldId id="282" r:id="rId5"/>
    <p:sldId id="283" r:id="rId6"/>
    <p:sldId id="284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5" autoAdjust="0"/>
    <p:restoredTop sz="93566"/>
  </p:normalViewPr>
  <p:slideViewPr>
    <p:cSldViewPr snapToGrid="0" snapToObjects="1">
      <p:cViewPr varScale="1">
        <p:scale>
          <a:sx n="81" d="100"/>
          <a:sy n="81" d="100"/>
        </p:scale>
        <p:origin x="1086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8433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acknowledgements</a:t>
            </a:r>
            <a:r>
              <a:rPr lang="en-US" baseline="0" dirty="0">
                <a:solidFill>
                  <a:schemeClr val="dk2"/>
                </a:solidFill>
              </a:rPr>
              <a:t> page(s)</a:t>
            </a:r>
            <a:r>
              <a:rPr lang="en-US" dirty="0">
                <a:solidFill>
                  <a:schemeClr val="dk2"/>
                </a:solidFill>
              </a:rPr>
              <a:t>.</a:t>
            </a:r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6792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657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378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555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1109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73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964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356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9537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4" name="Shape 5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719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Shape 6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7509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9507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68585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Shape 6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8" name="Shape 6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525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182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0454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0" name="Shape 4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9087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8" name="Shape 4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2316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8234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23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01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0058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982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121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93484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531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327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782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4171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3923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108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812800" y="768096"/>
            <a:ext cx="14630400" cy="13655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412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4006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0958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056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118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144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103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833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611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AA9D965-83F4-407A-921F-57B37CD6B9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5C9BB50C-8154-4100-BD98-BC452A6315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1243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956484" y="3158835"/>
            <a:ext cx="13353281" cy="201880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2</a:t>
            </a:r>
            <a:b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Язык программирования 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0A778-A9DA-4D71-BD8F-416606D81CAF}"/>
              </a:ext>
            </a:extLst>
          </p:cNvPr>
          <p:cNvSpPr txBox="1"/>
          <p:nvPr/>
        </p:nvSpPr>
        <p:spPr>
          <a:xfrm>
            <a:off x="9060871" y="7090466"/>
            <a:ext cx="5248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>
                <a:solidFill>
                  <a:srgbClr val="00B0F0"/>
                </a:solidFill>
              </a:rPr>
              <a:t>Владислав Карюкин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1298892" y="2529191"/>
            <a:ext cx="14144308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Вы не можете использовать зарезервированные слова в качестве имен / идентификаторов переменных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Предложения или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4696365" y="7037422"/>
            <a:ext cx="21972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8080915" y="7088222"/>
            <a:ext cx="23368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4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11728990" y="7088222"/>
            <a:ext cx="34893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599" y="2717800"/>
            <a:ext cx="887594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Выражение присвоения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 и выражение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Печать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xfrm>
            <a:off x="1155700" y="2685144"/>
            <a:ext cx="13931900" cy="253637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Пункты программирования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Скрипты </a:t>
            </a:r>
            <a:r>
              <a:rPr lang="en-US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528" name="Shape 528"/>
          <p:cNvSpPr txBox="1">
            <a:spLocks noGrp="1"/>
          </p:cNvSpPr>
          <p:nvPr>
            <p:ph idx="1"/>
          </p:nvPr>
        </p:nvSpPr>
        <p:spPr>
          <a:xfrm>
            <a:off x="1471084" y="2737226"/>
            <a:ext cx="13373072" cy="539737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Интерактивный </a:t>
            </a:r>
            <a:r>
              <a:rPr lang="ru-RU" sz="3600" dirty="0" err="1"/>
              <a:t>Python</a:t>
            </a:r>
            <a:r>
              <a:rPr lang="ru-RU" sz="3600" dirty="0"/>
              <a:t> хорош для экспериментов и программ длиной от 3 до 4 строк.</a:t>
            </a:r>
          </a:p>
          <a:p>
            <a:r>
              <a:rPr lang="ru-RU" sz="3600" dirty="0"/>
              <a:t>Большинство программ намного длиннее, поэтому мы вводим их в файл и говорим </a:t>
            </a:r>
            <a:r>
              <a:rPr lang="ru-RU" sz="3600" dirty="0" err="1"/>
              <a:t>Python</a:t>
            </a:r>
            <a:r>
              <a:rPr lang="ru-RU" sz="3600" dirty="0"/>
              <a:t> выполнить команды из этого файла.</a:t>
            </a:r>
          </a:p>
          <a:p>
            <a:r>
              <a:rPr lang="ru-RU" sz="3600" dirty="0"/>
              <a:t>В некотором смысле мы «даем </a:t>
            </a:r>
            <a:r>
              <a:rPr lang="ru-RU" sz="3600" dirty="0" err="1"/>
              <a:t>Python</a:t>
            </a:r>
            <a:r>
              <a:rPr lang="ru-RU" sz="3600" dirty="0"/>
              <a:t> скрипт».</a:t>
            </a:r>
          </a:p>
          <a:p>
            <a:r>
              <a:rPr lang="ru-RU" sz="3600" dirty="0"/>
              <a:t>По соглашению мы добавляем «.</a:t>
            </a:r>
            <a:r>
              <a:rPr lang="ru-RU" sz="3600" dirty="0" err="1"/>
              <a:t>py</a:t>
            </a:r>
            <a:r>
              <a:rPr lang="ru-RU" sz="3600" dirty="0"/>
              <a:t>» в качестве суффикса в конце этих файлов, чтобы указать, что они содержат </a:t>
            </a:r>
            <a:r>
              <a:rPr lang="ru-RU" sz="3600" dirty="0" err="1"/>
              <a:t>Python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866393" cy="229395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Интерактивный против сценария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9" name="Shape 5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Интерактивный</a:t>
            </a:r>
          </a:p>
          <a:p>
            <a:r>
              <a:rPr lang="ru-RU" sz="3600" b="1" dirty="0"/>
              <a:t>- Вы вводите непосредственно в </a:t>
            </a:r>
            <a:r>
              <a:rPr lang="ru-RU" sz="3600" b="1" dirty="0" err="1"/>
              <a:t>Python</a:t>
            </a:r>
            <a:r>
              <a:rPr lang="ru-RU" sz="3600" b="1" dirty="0"/>
              <a:t> по одной строке за раз, и он отвечает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Сценарий</a:t>
            </a:r>
          </a:p>
          <a:p>
            <a:r>
              <a:rPr lang="ru-RU" sz="3600" b="1" dirty="0"/>
              <a:t>- Вы вводите последовательность операторов (строк) в файл с помощью текстового редактора и указываете </a:t>
            </a:r>
            <a:r>
              <a:rPr lang="ru-RU" sz="3600" b="1" dirty="0" err="1"/>
              <a:t>Python</a:t>
            </a:r>
            <a:r>
              <a:rPr lang="ru-RU" sz="3600" b="1" dirty="0"/>
              <a:t> выполнить инструкции в файле.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336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Шаги программы или поток программы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5" name="Shape 545"/>
          <p:cNvSpPr txBox="1">
            <a:spLocks noGrp="1"/>
          </p:cNvSpPr>
          <p:nvPr>
            <p:ph idx="1"/>
          </p:nvPr>
        </p:nvSpPr>
        <p:spPr>
          <a:xfrm>
            <a:off x="1472392" y="2940426"/>
            <a:ext cx="13003629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Подобно рецепту или инструкциям по установке, программа представляет собой последовательность шагов, которые необходимо выполнить по порядку.</a:t>
            </a:r>
          </a:p>
          <a:p>
            <a:r>
              <a:rPr lang="ru-RU" sz="3600" dirty="0"/>
              <a:t>Некоторые шаги условны - их можно пропустить.</a:t>
            </a:r>
          </a:p>
          <a:p>
            <a:r>
              <a:rPr lang="ru-RU" sz="3600" dirty="0"/>
              <a:t>Иногда нужно повторить шаг или группу шагов.</a:t>
            </a:r>
          </a:p>
          <a:p>
            <a:r>
              <a:rPr lang="ru-RU" sz="3600" dirty="0"/>
              <a:t>Иногда мы сохраняем набор шагов, которые можно будет использовать снова и снова по мере необходимости в нескольких местах программы.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6582116" y="2826310"/>
            <a:ext cx="3244646" cy="326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2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6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3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x + 2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6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3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52" name="Shape 552"/>
          <p:cNvSpPr txBox="1"/>
          <p:nvPr/>
        </p:nvSpPr>
        <p:spPr>
          <a:xfrm>
            <a:off x="11812570" y="3325265"/>
            <a:ext cx="1734097" cy="2132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</a:t>
            </a:r>
          </a:p>
        </p:txBody>
      </p:sp>
      <p:sp>
        <p:nvSpPr>
          <p:cNvPr id="553" name="Shape 553"/>
          <p:cNvSpPr txBox="1"/>
          <p:nvPr/>
        </p:nvSpPr>
        <p:spPr>
          <a:xfrm>
            <a:off x="1587500" y="27426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2</a:t>
            </a:r>
          </a:p>
        </p:txBody>
      </p:sp>
      <p:sp>
        <p:nvSpPr>
          <p:cNvPr id="554" name="Shape 554"/>
          <p:cNvSpPr txBox="1"/>
          <p:nvPr/>
        </p:nvSpPr>
        <p:spPr>
          <a:xfrm>
            <a:off x="1587500" y="38475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</p:txBody>
      </p:sp>
      <p:cxnSp>
        <p:nvCxnSpPr>
          <p:cNvPr id="555" name="Shape 555"/>
          <p:cNvCxnSpPr/>
          <p:nvPr/>
        </p:nvCxnSpPr>
        <p:spPr>
          <a:xfrm rot="10800000">
            <a:off x="2940049" y="333970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56" name="Shape 556"/>
          <p:cNvSpPr txBox="1"/>
          <p:nvPr/>
        </p:nvSpPr>
        <p:spPr>
          <a:xfrm>
            <a:off x="1587500" y="4928796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x + 2</a:t>
            </a:r>
          </a:p>
        </p:txBody>
      </p:sp>
      <p:cxnSp>
        <p:nvCxnSpPr>
          <p:cNvPr id="557" name="Shape 557"/>
          <p:cNvCxnSpPr/>
          <p:nvPr/>
        </p:nvCxnSpPr>
        <p:spPr>
          <a:xfrm rot="10800000">
            <a:off x="2940049" y="4436813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58" name="Shape 558"/>
          <p:cNvSpPr txBox="1"/>
          <p:nvPr/>
        </p:nvSpPr>
        <p:spPr>
          <a:xfrm>
            <a:off x="1587500" y="60319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</p:txBody>
      </p:sp>
      <p:cxnSp>
        <p:nvCxnSpPr>
          <p:cNvPr id="559" name="Shape 559"/>
          <p:cNvCxnSpPr/>
          <p:nvPr/>
        </p:nvCxnSpPr>
        <p:spPr>
          <a:xfrm rot="10800000">
            <a:off x="2940049" y="552555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60" name="Shape 560"/>
          <p:cNvCxnSpPr/>
          <p:nvPr/>
        </p:nvCxnSpPr>
        <p:spPr>
          <a:xfrm flipH="1">
            <a:off x="8774349" y="4669277"/>
            <a:ext cx="2762656" cy="72056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61" name="Shape 561"/>
          <p:cNvCxnSpPr/>
          <p:nvPr/>
        </p:nvCxnSpPr>
        <p:spPr>
          <a:xfrm flipH="1">
            <a:off x="8774349" y="5278965"/>
            <a:ext cx="2783186" cy="61383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62" name="Shape 562"/>
          <p:cNvSpPr txBox="1"/>
          <p:nvPr/>
        </p:nvSpPr>
        <p:spPr>
          <a:xfrm>
            <a:off x="1935447" y="6907078"/>
            <a:ext cx="13253094" cy="13655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600" dirty="0"/>
              <a:t>Когда программа запущена, она переходит от одного шага к другому. Как программисты, мы прокладываем «пути» для программы.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 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7638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97586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652280" y="3609265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663560" y="6285823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9" name="Shape 589"/>
          <p:cNvSpPr txBox="1"/>
          <p:nvPr/>
        </p:nvSpPr>
        <p:spPr>
          <a:xfrm>
            <a:off x="4414837" y="480266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 txBox="1">
            <a:spLocks noGrp="1"/>
          </p:cNvSpPr>
          <p:nvPr>
            <p:ph type="title"/>
          </p:nvPr>
        </p:nvSpPr>
        <p:spPr>
          <a:xfrm>
            <a:off x="5889608" y="768096"/>
            <a:ext cx="9553591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Повторяющиеся шаги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7" name="Shape 597"/>
          <p:cNvSpPr txBox="1"/>
          <p:nvPr/>
        </p:nvSpPr>
        <p:spPr>
          <a:xfrm>
            <a:off x="13337271" y="2406332"/>
            <a:ext cx="1993800" cy="4267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sp>
        <p:nvSpPr>
          <p:cNvPr id="598" name="Shape 598"/>
          <p:cNvSpPr txBox="1"/>
          <p:nvPr/>
        </p:nvSpPr>
        <p:spPr>
          <a:xfrm>
            <a:off x="7491961" y="2611795"/>
            <a:ext cx="3895178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n &gt; 0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 = n –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'Blastoff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!'</a:t>
            </a:r>
            <a:r>
              <a:rPr lang="en-US" sz="2800" b="1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</a:p>
        </p:txBody>
      </p:sp>
      <p:cxnSp>
        <p:nvCxnSpPr>
          <p:cNvPr id="599" name="Shape 599"/>
          <p:cNvCxnSpPr/>
          <p:nvPr/>
        </p:nvCxnSpPr>
        <p:spPr>
          <a:xfrm rot="10800000">
            <a:off x="2838336" y="1981647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00" name="Shape 600"/>
          <p:cNvCxnSpPr/>
          <p:nvPr/>
        </p:nvCxnSpPr>
        <p:spPr>
          <a:xfrm flipH="1">
            <a:off x="10129838" y="3846244"/>
            <a:ext cx="2720973" cy="1231901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01" name="Shape 601"/>
          <p:cNvSpPr/>
          <p:nvPr/>
        </p:nvSpPr>
        <p:spPr>
          <a:xfrm>
            <a:off x="1422400" y="2527567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602" name="Shape 602"/>
          <p:cNvCxnSpPr/>
          <p:nvPr/>
        </p:nvCxnSpPr>
        <p:spPr>
          <a:xfrm rot="10800000" flipH="1">
            <a:off x="2836861" y="3797517"/>
            <a:ext cx="20699" cy="2317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3" name="Shape 603"/>
          <p:cNvCxnSpPr/>
          <p:nvPr/>
        </p:nvCxnSpPr>
        <p:spPr>
          <a:xfrm rot="10800000">
            <a:off x="4279899" y="3156216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4" name="Shape 604"/>
          <p:cNvCxnSpPr/>
          <p:nvPr/>
        </p:nvCxnSpPr>
        <p:spPr>
          <a:xfrm rot="10800000" flipH="1">
            <a:off x="5024437" y="3156217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05" name="Shape 605"/>
          <p:cNvCxnSpPr>
            <a:stCxn id="606" idx="2"/>
          </p:cNvCxnSpPr>
          <p:nvPr/>
        </p:nvCxnSpPr>
        <p:spPr>
          <a:xfrm flipH="1">
            <a:off x="5024449" y="5778866"/>
            <a:ext cx="4800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7" name="Shape 607"/>
          <p:cNvCxnSpPr/>
          <p:nvPr/>
        </p:nvCxnSpPr>
        <p:spPr>
          <a:xfrm>
            <a:off x="2852736" y="6081979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8" name="Shape 608"/>
          <p:cNvCxnSpPr/>
          <p:nvPr/>
        </p:nvCxnSpPr>
        <p:spPr>
          <a:xfrm flipH="1">
            <a:off x="1066800" y="3172092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9" name="Shape 609"/>
          <p:cNvCxnSpPr/>
          <p:nvPr/>
        </p:nvCxnSpPr>
        <p:spPr>
          <a:xfrm rot="10800000" flipH="1">
            <a:off x="2840036" y="6559941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0" name="Shape 610"/>
          <p:cNvCxnSpPr/>
          <p:nvPr/>
        </p:nvCxnSpPr>
        <p:spPr>
          <a:xfrm flipV="1">
            <a:off x="1100137" y="3156217"/>
            <a:ext cx="1" cy="347878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1" name="Shape 611"/>
          <p:cNvCxnSpPr/>
          <p:nvPr/>
        </p:nvCxnSpPr>
        <p:spPr>
          <a:xfrm>
            <a:off x="1084262" y="6577279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2" name="Shape 612"/>
          <p:cNvCxnSpPr/>
          <p:nvPr/>
        </p:nvCxnSpPr>
        <p:spPr>
          <a:xfrm flipH="1" flipV="1">
            <a:off x="11387138" y="6115316"/>
            <a:ext cx="1692273" cy="336016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13" name="Shape 613"/>
          <p:cNvSpPr txBox="1"/>
          <p:nvPr/>
        </p:nvSpPr>
        <p:spPr>
          <a:xfrm>
            <a:off x="5158135" y="6997697"/>
            <a:ext cx="10585500" cy="154368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>
                <a:solidFill>
                  <a:srgbClr val="00B050"/>
                </a:solidFill>
              </a:rPr>
              <a:t>Циклы (повторяющиеся шаги) </a:t>
            </a:r>
            <a:r>
              <a:rPr lang="ru-RU" sz="3200" dirty="0"/>
              <a:t>имеют переменные итерации, которые изменяются каждый раз в цикле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614" name="Shape 614"/>
          <p:cNvSpPr txBox="1"/>
          <p:nvPr/>
        </p:nvSpPr>
        <p:spPr>
          <a:xfrm>
            <a:off x="542925" y="2413267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1338266" y="7175767"/>
            <a:ext cx="3051274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6" name="Shape 616"/>
          <p:cNvSpPr txBox="1"/>
          <p:nvPr/>
        </p:nvSpPr>
        <p:spPr>
          <a:xfrm>
            <a:off x="4659311" y="2413267"/>
            <a:ext cx="997649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1397000" y="12321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3581400" y="38102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n)</a:t>
            </a:r>
          </a:p>
        </p:txBody>
      </p:sp>
      <p:cxnSp>
        <p:nvCxnSpPr>
          <p:cNvPr id="619" name="Shape 619"/>
          <p:cNvCxnSpPr/>
          <p:nvPr/>
        </p:nvCxnSpPr>
        <p:spPr>
          <a:xfrm flipH="1" flipV="1">
            <a:off x="10129838" y="5206732"/>
            <a:ext cx="2798761" cy="636587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06" name="Shape 606"/>
          <p:cNvSpPr txBox="1"/>
          <p:nvPr/>
        </p:nvSpPr>
        <p:spPr>
          <a:xfrm>
            <a:off x="3568700" y="50294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620" name="Shape 620"/>
          <p:cNvCxnSpPr>
            <a:stCxn id="606" idx="0"/>
            <a:endCxn id="618" idx="2"/>
          </p:cNvCxnSpPr>
          <p:nvPr/>
        </p:nvCxnSpPr>
        <p:spPr>
          <a:xfrm flipV="1">
            <a:off x="5029250" y="4559666"/>
            <a:ext cx="12700" cy="469801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/>
          <p:nvPr/>
        </p:nvSpPr>
        <p:spPr>
          <a:xfrm>
            <a:off x="998325" y="778213"/>
            <a:ext cx="10035299" cy="75486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lvl="0" algn="ctr"/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26" name="Shape 626"/>
          <p:cNvSpPr txBox="1"/>
          <p:nvPr/>
        </p:nvSpPr>
        <p:spPr>
          <a:xfrm>
            <a:off x="12082000" y="615550"/>
            <a:ext cx="2550299" cy="2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Sequential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/>
          <p:nvPr/>
        </p:nvSpPr>
        <p:spPr>
          <a:xfrm>
            <a:off x="1225684" y="1297022"/>
            <a:ext cx="10991783" cy="42843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600" dirty="0" err="1">
                <a:solidFill>
                  <a:srgbClr val="FFC000"/>
                </a:solidFill>
              </a:rPr>
              <a:t>Python</a:t>
            </a:r>
            <a:r>
              <a:rPr lang="ru-RU" sz="3600" dirty="0"/>
              <a:t> - это язык интерпретатора </a:t>
            </a:r>
            <a:r>
              <a:rPr lang="ru-RU" sz="3600" dirty="0" err="1"/>
              <a:t>Python</a:t>
            </a:r>
            <a:r>
              <a:rPr lang="ru-RU" sz="3600" dirty="0"/>
              <a:t> и тех, кто может с ним общаться. Человек, который может говорить на </a:t>
            </a:r>
            <a:r>
              <a:rPr lang="ru-RU" sz="3600" dirty="0" err="1">
                <a:solidFill>
                  <a:srgbClr val="FFC000"/>
                </a:solidFill>
              </a:rPr>
              <a:t>Python</a:t>
            </a:r>
            <a:r>
              <a:rPr lang="ru-RU" sz="3600" dirty="0"/>
              <a:t>, известен как </a:t>
            </a:r>
            <a:r>
              <a:rPr lang="ru-RU" sz="3600" dirty="0" err="1">
                <a:solidFill>
                  <a:srgbClr val="FFC000"/>
                </a:solidFill>
              </a:rPr>
              <a:t>Pythonista</a:t>
            </a:r>
            <a:r>
              <a:rPr lang="ru-RU" sz="3600" dirty="0"/>
              <a:t>. Почти все известные </a:t>
            </a:r>
            <a:r>
              <a:rPr lang="ru-RU" sz="3600" dirty="0" err="1"/>
              <a:t>питонисты</a:t>
            </a:r>
            <a:r>
              <a:rPr lang="ru-RU" sz="3600" dirty="0"/>
              <a:t> используют программное обеспечение, изначально разработанное Гвидо </a:t>
            </a:r>
            <a:r>
              <a:rPr lang="ru-RU" sz="3600" dirty="0" err="1"/>
              <a:t>ван</a:t>
            </a:r>
            <a:r>
              <a:rPr lang="ru-RU" sz="3600" dirty="0"/>
              <a:t> </a:t>
            </a:r>
            <a:r>
              <a:rPr lang="ru-RU" sz="3600" dirty="0" err="1"/>
              <a:t>Россумом</a:t>
            </a:r>
            <a:r>
              <a:rPr lang="ru-RU" sz="3600" dirty="0"/>
              <a:t>.</a:t>
            </a:r>
          </a:p>
        </p:txBody>
      </p:sp>
      <p:pic>
        <p:nvPicPr>
          <p:cNvPr id="444" name="Shape 4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0" y="4470400"/>
            <a:ext cx="2108100" cy="317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Shape 4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246100" y="1041400"/>
            <a:ext cx="2286000" cy="299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Shape 4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0338" y="5768942"/>
            <a:ext cx="3517899" cy="207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625"/>
          <p:cNvSpPr txBox="1"/>
          <p:nvPr/>
        </p:nvSpPr>
        <p:spPr>
          <a:xfrm>
            <a:off x="998325" y="778213"/>
            <a:ext cx="10035299" cy="75486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32" name="Shape 632"/>
          <p:cNvSpPr txBox="1"/>
          <p:nvPr/>
        </p:nvSpPr>
        <p:spPr>
          <a:xfrm>
            <a:off x="12260000" y="712245"/>
            <a:ext cx="3996000" cy="7680599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Краткая «История» </a:t>
            </a:r>
            <a:r>
              <a:rPr lang="ru-RU" sz="2400" dirty="0" err="1"/>
              <a:t>Python</a:t>
            </a:r>
            <a:r>
              <a:rPr lang="ru-RU" sz="2400" dirty="0"/>
              <a:t> о том, как считать слова в файле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Слово, используемое для чтения данных от пользователя. </a:t>
            </a:r>
          </a:p>
          <a:p>
            <a:endParaRPr lang="ru-RU" sz="2400" dirty="0"/>
          </a:p>
          <a:p>
            <a:r>
              <a:rPr lang="ru-RU" sz="2400" dirty="0"/>
              <a:t>Предложение об обновлении одного из множества пунктов</a:t>
            </a:r>
          </a:p>
          <a:p>
            <a:r>
              <a:rPr lang="ru-RU" sz="2400" dirty="0"/>
              <a:t>Абзац о том, как найти самый большой элемент в списке</a:t>
            </a:r>
          </a:p>
        </p:txBody>
      </p:sp>
      <p:cxnSp>
        <p:nvCxnSpPr>
          <p:cNvPr id="633" name="Shape 633"/>
          <p:cNvCxnSpPr/>
          <p:nvPr/>
        </p:nvCxnSpPr>
        <p:spPr>
          <a:xfrm>
            <a:off x="6986588" y="1211263"/>
            <a:ext cx="5172986" cy="2323998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4" name="Shape 634"/>
          <p:cNvCxnSpPr/>
          <p:nvPr/>
        </p:nvCxnSpPr>
        <p:spPr>
          <a:xfrm>
            <a:off x="9890125" y="4349750"/>
            <a:ext cx="2269449" cy="857115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5" name="Shape 635"/>
          <p:cNvCxnSpPr/>
          <p:nvPr/>
        </p:nvCxnSpPr>
        <p:spPr>
          <a:xfrm>
            <a:off x="10214043" y="6887183"/>
            <a:ext cx="1789090" cy="680936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41" name="Shape 641"/>
          <p:cNvSpPr txBox="1">
            <a:spLocks noGrp="1"/>
          </p:cNvSpPr>
          <p:nvPr>
            <p:ph idx="1"/>
          </p:nvPr>
        </p:nvSpPr>
        <p:spPr>
          <a:xfrm>
            <a:off x="812800" y="2138869"/>
            <a:ext cx="14630400" cy="510973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Это краткий обзор главы 2.</a:t>
            </a:r>
          </a:p>
          <a:p>
            <a:r>
              <a:rPr lang="ru-RU" sz="3600" dirty="0"/>
              <a:t>Мы будем возвращаться к этим концепциям на протяжении всего курса.</a:t>
            </a:r>
          </a:p>
          <a:p>
            <a:r>
              <a:rPr lang="ru-RU" sz="3600" dirty="0"/>
              <a:t>Сосредоточьтесь на общей картине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861482" y="1186523"/>
            <a:ext cx="12539631" cy="11657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b="1" dirty="0">
                <a:solidFill>
                  <a:srgbClr val="FFC000"/>
                </a:solidFill>
              </a:rPr>
              <a:t>Начальный этап обучения</a:t>
            </a:r>
            <a:r>
              <a:rPr lang="ru-RU" sz="3600" b="1" dirty="0"/>
              <a:t>: </a:t>
            </a:r>
            <a:r>
              <a:rPr lang="ru-RU" sz="3600" b="1" dirty="0">
                <a:solidFill>
                  <a:srgbClr val="FF0000"/>
                </a:solidFill>
              </a:rPr>
              <a:t>синтаксические ошибки</a:t>
            </a:r>
            <a:endParaRPr lang="ru-RU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452" name="Shape 452"/>
          <p:cNvSpPr txBox="1">
            <a:spLocks noGrp="1"/>
          </p:cNvSpPr>
          <p:nvPr>
            <p:ph idx="1"/>
          </p:nvPr>
        </p:nvSpPr>
        <p:spPr>
          <a:xfrm>
            <a:off x="1472392" y="2352322"/>
            <a:ext cx="11928721" cy="57941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Нам нужно изучить язык </a:t>
            </a:r>
            <a:r>
              <a:rPr lang="ru-RU" sz="2800" dirty="0" err="1"/>
              <a:t>Python</a:t>
            </a:r>
            <a:r>
              <a:rPr lang="ru-RU" sz="2800" dirty="0"/>
              <a:t>, чтобы мы могли передавать наши инструкции </a:t>
            </a:r>
            <a:r>
              <a:rPr lang="ru-RU" sz="2800" dirty="0" err="1"/>
              <a:t>Python</a:t>
            </a:r>
            <a:r>
              <a:rPr lang="ru-RU" sz="2800" dirty="0"/>
              <a:t>. Вначале мы будем делать много ошибок и говорить тарабарщину, как маленькие дети.</a:t>
            </a:r>
          </a:p>
          <a:p>
            <a:r>
              <a:rPr lang="ru-RU" sz="2800" dirty="0"/>
              <a:t>Когда вы делаете ошибку, компьютер не считает вас «милым». В нем написано «синтаксическая ошибка» - при условии, что он знает язык, а вы его только изучаете. Похоже, </a:t>
            </a:r>
            <a:r>
              <a:rPr lang="ru-RU" sz="2800" dirty="0" err="1"/>
              <a:t>Python</a:t>
            </a:r>
            <a:r>
              <a:rPr lang="ru-RU" sz="2800" dirty="0"/>
              <a:t> жесток и бесчувственен.</a:t>
            </a:r>
          </a:p>
          <a:p>
            <a:r>
              <a:rPr lang="ru-RU" sz="2800" dirty="0"/>
              <a:t>Вы должны помнить, что вы умны и можете учиться. Компьютер простой и очень быстрый, но не может учиться. Так что вам легче выучить </a:t>
            </a:r>
            <a:r>
              <a:rPr lang="ru-RU" sz="2800" dirty="0" err="1"/>
              <a:t>Python</a:t>
            </a:r>
            <a:r>
              <a:rPr lang="ru-RU" sz="2800" dirty="0"/>
              <a:t>, чем компьютеру выучить английский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xfrm>
            <a:off x="1155700" y="2667000"/>
            <a:ext cx="13931900" cy="25000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Разговаривая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/>
          <p:nvPr/>
        </p:nvSpPr>
        <p:spPr>
          <a:xfrm>
            <a:off x="1336473" y="1325287"/>
            <a:ext cx="12628499" cy="3249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csev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3.5.1 (v3.5.1:37a07cee5969, Dec  5 2015, 21:12:44) [GCC 4.2.1 (Apple Inc. build 5666) (dot 3)] on </a:t>
            </a:r>
            <a:r>
              <a:rPr lang="en-US" sz="3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darwinType</a:t>
            </a: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"help", "copyright", "credits" or "license" for more information.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endParaRPr lang="en-US" sz="36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463" name="Shape 463"/>
          <p:cNvGrpSpPr/>
          <p:nvPr/>
        </p:nvGrpSpPr>
        <p:grpSpPr>
          <a:xfrm>
            <a:off x="2916761" y="4219476"/>
            <a:ext cx="4239245" cy="858364"/>
            <a:chOff x="6843291" y="2326012"/>
            <a:chExt cx="4239245" cy="856736"/>
          </a:xfrm>
        </p:grpSpPr>
        <p:sp>
          <p:nvSpPr>
            <p:cNvPr id="464" name="Shape 464"/>
            <p:cNvSpPr txBox="1"/>
            <p:nvPr/>
          </p:nvSpPr>
          <p:spPr>
            <a:xfrm>
              <a:off x="8807636" y="2342275"/>
              <a:ext cx="2274900" cy="840473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What next?</a:t>
              </a:r>
            </a:p>
          </p:txBody>
        </p:sp>
        <p:cxnSp>
          <p:nvCxnSpPr>
            <p:cNvPr id="465" name="Shape 465"/>
            <p:cNvCxnSpPr/>
            <p:nvPr/>
          </p:nvCxnSpPr>
          <p:spPr>
            <a:xfrm>
              <a:off x="6843291" y="2326012"/>
              <a:ext cx="2281199" cy="436500"/>
            </a:xfrm>
            <a:prstGeom prst="straightConnector1">
              <a:avLst/>
            </a:prstGeom>
            <a:noFill/>
            <a:ln w="76200" cap="rnd" cmpd="sng">
              <a:solidFill>
                <a:srgbClr val="FFFF00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/>
        </p:nvSpPr>
        <p:spPr>
          <a:xfrm>
            <a:off x="1820861" y="1519237"/>
            <a:ext cx="12628562" cy="6092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csev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3.5.1 (v3.5.1:37a07cee5969, Dec  5 2015, 21:12:44) [GCC 4.2.1 (Apple Inc. build 5666) (dot 3)] on </a:t>
            </a:r>
            <a:r>
              <a:rPr lang="en-US" sz="3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darwinType</a:t>
            </a: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"help", "copyright", "credits" or "license" for more information.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x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exit()</a:t>
            </a:r>
          </a:p>
        </p:txBody>
      </p:sp>
      <p:sp>
        <p:nvSpPr>
          <p:cNvPr id="471" name="Shape 471"/>
          <p:cNvSpPr txBox="1"/>
          <p:nvPr/>
        </p:nvSpPr>
        <p:spPr>
          <a:xfrm>
            <a:off x="5618835" y="5505312"/>
            <a:ext cx="9536024" cy="22967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ru-RU" sz="3200" dirty="0"/>
              <a:t>Это хороший тест, чтобы убедиться, что у вас правильно установлен </a:t>
            </a:r>
            <a:r>
              <a:rPr lang="ru-RU" sz="3200" dirty="0" err="1"/>
              <a:t>Python</a:t>
            </a:r>
            <a:r>
              <a:rPr lang="ru-RU" sz="3200" dirty="0"/>
              <a:t>. Обратите внимание, что </a:t>
            </a:r>
            <a:r>
              <a:rPr lang="ru-RU" sz="3200" dirty="0" err="1"/>
              <a:t>quit</a:t>
            </a:r>
            <a:r>
              <a:rPr lang="ru-RU" sz="3200" dirty="0"/>
              <a:t> () также работает для завершения интерактивного сеанса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мы говорим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Элементы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37489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Словарь / слова </a:t>
            </a:r>
            <a:r>
              <a:rPr lang="ru-RU" sz="3600" dirty="0"/>
              <a:t>- переменные и зарезервированные слова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Структура предложения </a:t>
            </a:r>
            <a:r>
              <a:rPr lang="ru-RU" sz="3600" dirty="0"/>
              <a:t>- допустимые шаблоны синтаксиса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Структура истории </a:t>
            </a:r>
            <a:r>
              <a:rPr lang="ru-RU" sz="3600" dirty="0"/>
              <a:t>- создание программы для определенной цели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19418" y="736781"/>
            <a:ext cx="9839008" cy="7568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handle = open(name)</a:t>
            </a:r>
          </a:p>
          <a:p>
            <a:pPr lvl="0" algn="ctr"/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10840734" y="4690623"/>
            <a:ext cx="4445000" cy="16891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words.py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file: words.txt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16</a:t>
            </a:r>
          </a:p>
        </p:txBody>
      </p:sp>
      <p:sp>
        <p:nvSpPr>
          <p:cNvPr id="496" name="Shape 496"/>
          <p:cNvSpPr txBox="1"/>
          <p:nvPr/>
        </p:nvSpPr>
        <p:spPr>
          <a:xfrm>
            <a:off x="10258426" y="1496303"/>
            <a:ext cx="4813299" cy="2590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Краткий «рассказ» о том, как считать слова в файле в </a:t>
            </a:r>
            <a:r>
              <a:rPr lang="ru-RU" sz="4000" dirty="0" err="1"/>
              <a:t>Python</a:t>
            </a:r>
            <a:endParaRPr lang="en-US" sz="4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625</TotalTime>
  <Words>1160</Words>
  <Application>Microsoft Office PowerPoint</Application>
  <PresentationFormat>Произвольный</PresentationFormat>
  <Paragraphs>201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Cabin</vt:lpstr>
      <vt:lpstr>Century Gothic</vt:lpstr>
      <vt:lpstr>Courier</vt:lpstr>
      <vt:lpstr>Wingdings 3</vt:lpstr>
      <vt:lpstr>Ион</vt:lpstr>
      <vt:lpstr>Лекция 2 Язык программирования Python</vt:lpstr>
      <vt:lpstr>Презентация PowerPoint</vt:lpstr>
      <vt:lpstr>Начальный этап обучения: синтаксические ошибки</vt:lpstr>
      <vt:lpstr>Разговаривая о Python</vt:lpstr>
      <vt:lpstr>Презентация PowerPoint</vt:lpstr>
      <vt:lpstr>Презентация PowerPoint</vt:lpstr>
      <vt:lpstr>Что мы говорим?</vt:lpstr>
      <vt:lpstr>Элементы Python</vt:lpstr>
      <vt:lpstr>Презентация PowerPoint</vt:lpstr>
      <vt:lpstr>Зарезервированные слова</vt:lpstr>
      <vt:lpstr>Предложения или строки</vt:lpstr>
      <vt:lpstr>Пункты программирования</vt:lpstr>
      <vt:lpstr>Скрипты Python</vt:lpstr>
      <vt:lpstr>Интерактивный против сценария</vt:lpstr>
      <vt:lpstr>Шаги программы или поток программы</vt:lpstr>
      <vt:lpstr>Последовательные шаги</vt:lpstr>
      <vt:lpstr>Условные шаги</vt:lpstr>
      <vt:lpstr>Повторяющиеся шаги</vt:lpstr>
      <vt:lpstr>Презентация PowerPoint</vt:lpstr>
      <vt:lpstr>Презентация PowerPoint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Program?</dc:title>
  <cp:lastModifiedBy>Владислав Карюкин</cp:lastModifiedBy>
  <cp:revision>76</cp:revision>
  <dcterms:modified xsi:type="dcterms:W3CDTF">2021-09-09T09:48:44Z</dcterms:modified>
</cp:coreProperties>
</file>